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0"/>
  </p:notesMasterIdLst>
  <p:sldIdLst>
    <p:sldId id="256" r:id="rId2"/>
    <p:sldId id="261" r:id="rId3"/>
    <p:sldId id="257" r:id="rId4"/>
    <p:sldId id="258" r:id="rId5"/>
    <p:sldId id="262" r:id="rId6"/>
    <p:sldId id="264" r:id="rId7"/>
    <p:sldId id="265" r:id="rId8"/>
    <p:sldId id="266" r:id="rId9"/>
    <p:sldId id="263" r:id="rId10"/>
    <p:sldId id="274" r:id="rId11"/>
    <p:sldId id="267" r:id="rId12"/>
    <p:sldId id="259" r:id="rId13"/>
    <p:sldId id="277" r:id="rId14"/>
    <p:sldId id="268" r:id="rId15"/>
    <p:sldId id="276" r:id="rId16"/>
    <p:sldId id="272" r:id="rId17"/>
    <p:sldId id="270" r:id="rId18"/>
    <p:sldId id="271" r:id="rId19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486" autoAdjust="0"/>
  </p:normalViewPr>
  <p:slideViewPr>
    <p:cSldViewPr>
      <p:cViewPr varScale="1">
        <p:scale>
          <a:sx n="86" d="100"/>
          <a:sy n="86" d="100"/>
        </p:scale>
        <p:origin x="-225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70DE60-7D86-4352-87E9-994A798658F8}" type="datetimeFigureOut">
              <a:rPr lang="pl-PL" smtClean="0"/>
              <a:t>2014-12-08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63BF0B-A121-4060-9227-D712DB94357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07482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76664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Gry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 z jednej strony rodzaj oprogramowania, tak jak inne programy komputerowe.</a:t>
            </a:r>
          </a:p>
          <a:p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 drugiej jednak to forma rozrywki, więc ich produkcja rządzi się prawami podobnymi do branż takich jak filmy, muzyka czy książki.</a:t>
            </a:r>
          </a:p>
          <a:p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 przykład: instytucja wydawcy, </a:t>
            </a:r>
            <a:r>
              <a:rPr lang="pl-P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trailery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 </a:t>
            </a:r>
            <a:r>
              <a:rPr lang="pl-P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hype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przed premierą.</a:t>
            </a:r>
          </a:p>
          <a:p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Jednak niektóre gry np. online rozwijane są w modelu bliższym zwykłemu oprogramowaniu – wydawanie małych poprawek, kontakt z klientami.</a:t>
            </a:r>
            <a:endParaRPr lang="pl-P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l-P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Obrazek: gra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Assassin’s</a:t>
            </a: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l-PL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Creed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74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Gra</a:t>
            </a:r>
            <a:r>
              <a:rPr lang="pl-PL" baseline="0" dirty="0" smtClean="0"/>
              <a:t> składa się z kodu i zasobów.</a:t>
            </a:r>
          </a:p>
          <a:p>
            <a:endParaRPr lang="pl-PL" baseline="0" dirty="0" smtClean="0"/>
          </a:p>
          <a:p>
            <a:r>
              <a:rPr lang="pl-PL" baseline="0" dirty="0" smtClean="0"/>
              <a:t>Kod piszą programiści.</a:t>
            </a:r>
          </a:p>
          <a:p>
            <a:r>
              <a:rPr lang="pl-PL" baseline="0" dirty="0" smtClean="0"/>
              <a:t>Zasoby (inaczej </a:t>
            </a:r>
            <a:r>
              <a:rPr lang="pl-PL" baseline="0" dirty="0" err="1" smtClean="0"/>
              <a:t>assety</a:t>
            </a:r>
            <a:r>
              <a:rPr lang="pl-PL" baseline="0" dirty="0" smtClean="0"/>
              <a:t>, </a:t>
            </a:r>
            <a:r>
              <a:rPr lang="pl-PL" baseline="0" dirty="0" err="1" smtClean="0"/>
              <a:t>content</a:t>
            </a:r>
            <a:r>
              <a:rPr lang="pl-PL" baseline="0" dirty="0" smtClean="0"/>
              <a:t>) tworzą artyści – graficy, muzycy itd. Składają się na nie: modele 3D, tekstury, </a:t>
            </a:r>
            <a:r>
              <a:rPr lang="pl-PL" baseline="0" dirty="0" smtClean="0"/>
              <a:t>animacje, efekty </a:t>
            </a:r>
            <a:r>
              <a:rPr lang="pl-PL" baseline="0" dirty="0" smtClean="0"/>
              <a:t>dźwiękowe, muzyka, teksty dialogów i wiele innych.</a:t>
            </a:r>
          </a:p>
          <a:p>
            <a:endParaRPr lang="pl-PL" baseline="0" dirty="0" smtClean="0"/>
          </a:p>
          <a:p>
            <a:r>
              <a:rPr lang="pl-PL" baseline="0" dirty="0" smtClean="0"/>
              <a:t>W innego rodzaju oprogramowaniu (np. na stronach WWW) też występuje grafika lub przynajmniej design UI, ale to w grach zasoby stanowią bardzo dużą część (większość?) potrzebnego nakładu pracy.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141400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Silnik</a:t>
            </a:r>
            <a:r>
              <a:rPr lang="pl-PL" baseline="0" dirty="0" smtClean="0"/>
              <a:t> gry to tak naprawdę rozbudowana biblioteka (inaczej </a:t>
            </a:r>
            <a:r>
              <a:rPr lang="pl-PL" baseline="0" dirty="0" err="1" smtClean="0"/>
              <a:t>framework</a:t>
            </a:r>
            <a:r>
              <a:rPr lang="pl-PL" baseline="0" dirty="0" smtClean="0"/>
              <a:t>, </a:t>
            </a:r>
            <a:r>
              <a:rPr lang="pl-PL" baseline="0" dirty="0" err="1" smtClean="0"/>
              <a:t>middleware</a:t>
            </a:r>
            <a:r>
              <a:rPr lang="pl-PL" baseline="0" dirty="0" smtClean="0"/>
              <a:t>) wspierająca tworzenie gier.</a:t>
            </a:r>
          </a:p>
          <a:p>
            <a:r>
              <a:rPr lang="pl-PL" baseline="0" dirty="0" smtClean="0"/>
              <a:t>Pojęcia „silnik” nie używa się powszechnie w innego rodzaju oprogramowaniu, czasami jednak występuje (np. w przeglądarkach internetowych).</a:t>
            </a:r>
          </a:p>
          <a:p>
            <a:r>
              <a:rPr lang="pl-PL" baseline="0" dirty="0" smtClean="0"/>
              <a:t>Najpopularniejsze: Unity, </a:t>
            </a:r>
            <a:r>
              <a:rPr lang="pl-PL" baseline="0" dirty="0" err="1" smtClean="0"/>
              <a:t>Unreal</a:t>
            </a:r>
            <a:r>
              <a:rPr lang="pl-PL" baseline="0" dirty="0" smtClean="0"/>
              <a:t> Engine, </a:t>
            </a:r>
            <a:r>
              <a:rPr lang="pl-PL" baseline="0" dirty="0" err="1" smtClean="0"/>
              <a:t>CryENGINE</a:t>
            </a:r>
            <a:r>
              <a:rPr lang="pl-PL" baseline="0" dirty="0" smtClean="0"/>
              <a:t>.</a:t>
            </a:r>
          </a:p>
          <a:p>
            <a:r>
              <a:rPr lang="pl-PL" baseline="0" dirty="0" smtClean="0"/>
              <a:t>Ich nowe licencje są bardzo przystępne – za niską cenę lub zupełnie za darmo można z ich użyciem tworzyć nawet komercyjne gry.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7624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Zdjęcie: </a:t>
            </a:r>
            <a:r>
              <a:rPr lang="pl-PL" dirty="0" err="1" smtClean="0"/>
              <a:t>Elevated</a:t>
            </a:r>
            <a:r>
              <a:rPr lang="pl-PL" dirty="0" smtClean="0"/>
              <a:t> by </a:t>
            </a:r>
            <a:r>
              <a:rPr lang="pl-PL" dirty="0" err="1" smtClean="0"/>
              <a:t>Rgba</a:t>
            </a:r>
            <a:r>
              <a:rPr lang="pl-PL" baseline="0" dirty="0" smtClean="0"/>
              <a:t> &amp; TBC – </a:t>
            </a:r>
            <a:r>
              <a:rPr lang="pl-PL" baseline="0" dirty="0" err="1" smtClean="0"/>
              <a:t>demoscene</a:t>
            </a:r>
            <a:r>
              <a:rPr lang="pl-PL" baseline="0" dirty="0" smtClean="0"/>
              <a:t> 4k </a:t>
            </a:r>
            <a:r>
              <a:rPr lang="pl-PL" baseline="0" dirty="0" err="1" smtClean="0"/>
              <a:t>intro</a:t>
            </a:r>
            <a:r>
              <a:rPr lang="pl-PL" baseline="0" dirty="0" smtClean="0"/>
              <a:t>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653555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Zdjęcie:</a:t>
            </a:r>
            <a:r>
              <a:rPr lang="pl-PL" baseline="0" dirty="0" smtClean="0"/>
              <a:t> gra Portal.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84301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Sztuczna inteligencja.</a:t>
            </a:r>
          </a:p>
          <a:p>
            <a:r>
              <a:rPr lang="pl-PL" dirty="0" smtClean="0"/>
              <a:t>Nie w sensie akademickim typu sieci neuronowe albo</a:t>
            </a:r>
            <a:r>
              <a:rPr lang="pl-PL" baseline="0" dirty="0" smtClean="0"/>
              <a:t> algorytm grający jak najlepiej</a:t>
            </a:r>
            <a:r>
              <a:rPr lang="pl-PL" dirty="0" smtClean="0"/>
              <a:t>,</a:t>
            </a:r>
          </a:p>
          <a:p>
            <a:r>
              <a:rPr lang="pl-PL" dirty="0" smtClean="0"/>
              <a:t>tylko taka, która będzie „oszukiwać” i dobrze wyglądać – realistycznie.</a:t>
            </a:r>
          </a:p>
          <a:p>
            <a:endParaRPr lang="pl-PL" dirty="0" smtClean="0"/>
          </a:p>
          <a:p>
            <a:r>
              <a:rPr lang="pl-PL" dirty="0" smtClean="0"/>
              <a:t>Zdjęcie: postać</a:t>
            </a:r>
            <a:r>
              <a:rPr lang="pl-PL" baseline="0" dirty="0" smtClean="0"/>
              <a:t> z gry </a:t>
            </a:r>
            <a:r>
              <a:rPr lang="pl-PL" dirty="0" smtClean="0"/>
              <a:t>Black &amp; White.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05341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O ile niższe warstwy,</a:t>
            </a:r>
            <a:r>
              <a:rPr lang="pl-PL" baseline="0" dirty="0" smtClean="0"/>
              <a:t> jak silnik, muszą działać jak najwydajniej, więc pisane są w kodzie natywnym w C++, o tyle na wyższym poziomie stosowane są prostsze i wygodniejsze języki skryptowe.</a:t>
            </a:r>
          </a:p>
          <a:p>
            <a:r>
              <a:rPr lang="pl-PL" dirty="0" err="1" smtClean="0"/>
              <a:t>Lua</a:t>
            </a:r>
            <a:r>
              <a:rPr lang="pl-PL" dirty="0" smtClean="0"/>
              <a:t> jest popularna, ponieważ jest prosta, działa</a:t>
            </a:r>
            <a:r>
              <a:rPr lang="pl-PL" baseline="0" dirty="0" smtClean="0"/>
              <a:t> szybko i dobrze nadaje się jako język skryptowy do osadzania w aplikacjach.</a:t>
            </a:r>
          </a:p>
          <a:p>
            <a:r>
              <a:rPr lang="pl-PL" baseline="0" dirty="0" smtClean="0"/>
              <a:t>Unity posiada zintegrowane Mono, więc można tam programować w C#, </a:t>
            </a:r>
            <a:r>
              <a:rPr lang="pl-PL" baseline="0" dirty="0" err="1" smtClean="0"/>
              <a:t>JavaScript</a:t>
            </a:r>
            <a:r>
              <a:rPr lang="pl-PL" baseline="0" dirty="0" smtClean="0"/>
              <a:t> i </a:t>
            </a:r>
            <a:r>
              <a:rPr lang="pl-PL" baseline="0" dirty="0" err="1" smtClean="0"/>
              <a:t>Boo</a:t>
            </a:r>
            <a:r>
              <a:rPr lang="pl-PL" baseline="0" dirty="0" smtClean="0"/>
              <a:t>.</a:t>
            </a:r>
          </a:p>
          <a:p>
            <a:endParaRPr lang="pl-PL" baseline="0" dirty="0" smtClean="0"/>
          </a:p>
          <a:p>
            <a:r>
              <a:rPr lang="pl-PL" baseline="0" dirty="0" smtClean="0"/>
              <a:t>Zdjęcie: </a:t>
            </a:r>
            <a:r>
              <a:rPr lang="pl-PL" baseline="0" dirty="0" err="1" smtClean="0"/>
              <a:t>Unreal</a:t>
            </a:r>
            <a:r>
              <a:rPr lang="pl-PL" baseline="0" dirty="0" smtClean="0"/>
              <a:t> Engine </a:t>
            </a:r>
            <a:r>
              <a:rPr lang="pl-PL" baseline="0" dirty="0" err="1" smtClean="0"/>
              <a:t>Blueprint</a:t>
            </a:r>
            <a:r>
              <a:rPr lang="pl-PL" baseline="0" dirty="0" smtClean="0"/>
              <a:t>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66104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016632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Zastosowanie narzędzi</a:t>
            </a:r>
            <a:r>
              <a:rPr lang="pl-PL" baseline="0" dirty="0" smtClean="0"/>
              <a:t> wpierających wizualną edycję, wymianę zasobów (czy nawet kodu skryptów) bez ponownego uruchamiania gry i WYSIWYG skraca czas iteracji, a to jest bardzo ważne.</a:t>
            </a:r>
          </a:p>
          <a:p>
            <a:endParaRPr lang="pl-PL" baseline="0" dirty="0" smtClean="0"/>
          </a:p>
          <a:p>
            <a:r>
              <a:rPr lang="pl-PL" baseline="0" dirty="0" smtClean="0"/>
              <a:t>Zdjęcie: edytor Unity.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218525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Wszyscy</a:t>
            </a:r>
            <a:r>
              <a:rPr lang="pl-PL" baseline="0" dirty="0" smtClean="0"/>
              <a:t> informatycy lubią warstwy :)</a:t>
            </a:r>
          </a:p>
          <a:p>
            <a:r>
              <a:rPr lang="pl-PL" baseline="0" dirty="0" smtClean="0"/>
              <a:t>Współczesna gra składa się z gry właściwej i silnika.</a:t>
            </a:r>
          </a:p>
          <a:p>
            <a:r>
              <a:rPr lang="pl-PL" baseline="0" dirty="0" smtClean="0"/>
              <a:t>Silnik komunikuje się ze sprzętem graficznym poprzez interfejs – jedno z API graficznych – Direct3D lub </a:t>
            </a:r>
            <a:r>
              <a:rPr lang="pl-PL" baseline="0" dirty="0" err="1" smtClean="0"/>
              <a:t>OpenGL</a:t>
            </a:r>
            <a:r>
              <a:rPr lang="pl-PL" baseline="0" dirty="0" smtClean="0"/>
              <a:t>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34023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smtClean="0"/>
              <a:t>Dawniej:</a:t>
            </a:r>
          </a:p>
          <a:p>
            <a:r>
              <a:rPr lang="pl-PL" dirty="0" smtClean="0"/>
              <a:t>Na</a:t>
            </a:r>
            <a:r>
              <a:rPr lang="pl-PL" baseline="0" dirty="0" smtClean="0"/>
              <a:t> początku była sama gra, komunikująca się bezpośrednio ze sprzętem.</a:t>
            </a:r>
          </a:p>
          <a:p>
            <a:r>
              <a:rPr lang="pl-PL" baseline="0" dirty="0" smtClean="0"/>
              <a:t>Wraz z rozwojem systemów operacyjnych pojawił się sterownik graficzny.</a:t>
            </a:r>
          </a:p>
          <a:p>
            <a:r>
              <a:rPr lang="pl-PL" baseline="0" dirty="0" smtClean="0"/>
              <a:t>Wraz ze wzrostem złożoności gier pojawił się wydzielony silnik.</a:t>
            </a:r>
          </a:p>
          <a:p>
            <a:endParaRPr lang="pl-PL" baseline="0" dirty="0" smtClean="0"/>
          </a:p>
          <a:p>
            <a:r>
              <a:rPr lang="pl-PL" baseline="0" dirty="0" smtClean="0"/>
              <a:t>Obecnie gry znacznie się rozwinęły, silniki także. Również API graficzne zostały rozbudowane, a przez to sterownik graficzny też musi wykonywać coraz więcej pracy.</a:t>
            </a:r>
          </a:p>
          <a:p>
            <a:endParaRPr lang="pl-PL" baseline="0" dirty="0" smtClean="0"/>
          </a:p>
          <a:p>
            <a:r>
              <a:rPr lang="pl-PL" baseline="0" dirty="0" smtClean="0"/>
              <a:t>W najbliższej przyszłości czeka nas edycja nowych API graficznych, które będą operowały na niższym poziomie – bliżej sprzętu. Ich programowanie będzie trudniejsze. Mniej logiki ukrytej będzie w sterownikach graficznych, a więcej obowiązków przejmie na siebie silnik gry.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13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3402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Inaczej niż programy, które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marL="171450" indent="-171450">
              <a:buFontTx/>
              <a:buChar char="-"/>
            </a:pP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wykonują jakieś zadania i kończą się (aplikacje konsolowe, skrypty)</a:t>
            </a:r>
          </a:p>
          <a:p>
            <a:pPr marL="171450" indent="-171450">
              <a:buFontTx/>
              <a:buChar char="-"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oczekują na zdarzenia od użytkownika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(aplikacje okienkowe – GUI)</a:t>
            </a:r>
          </a:p>
          <a:p>
            <a:pPr marL="0" indent="0">
              <a:buFontTx/>
              <a:buNone/>
            </a:pPr>
            <a:endParaRPr lang="pl-PL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Gry działają w pętli, nieustannie wykonując kolejne „klatki”. W każdej klatce stan świata gry jest przeliczany (symulacja awansowana o krok czasu), po czym od nowa odrysowywana jest grafika na całym ekranie (nie tylko miejsca, które się zmieniły).</a:t>
            </a:r>
          </a:p>
          <a:p>
            <a:pPr marL="0" indent="0">
              <a:buFontTx/>
              <a:buNone/>
            </a:pPr>
            <a:endParaRPr lang="pl-PL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indent="0">
              <a:buFontTx/>
              <a:buNone/>
            </a:pPr>
            <a:r>
              <a:rPr lang="pl-PL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Wydajność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gier mierzymy w FPS (</a:t>
            </a:r>
            <a:r>
              <a:rPr lang="pl-P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Frames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Per Second – klatki na sekundę).</a:t>
            </a:r>
          </a:p>
          <a:p>
            <a:pPr marL="0" indent="0">
              <a:buFontTx/>
              <a:buNone/>
            </a:pP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Jednostka to tak naprawdę </a:t>
            </a:r>
            <a:r>
              <a:rPr lang="pl-PL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Hz</a:t>
            </a: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indent="0">
              <a:buFontTx/>
              <a:buNone/>
            </a:pP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jest miara nieliniowa! 1 / czas klatki. Dlatego nie można mówić „wzrost o X FPS”.</a:t>
            </a:r>
          </a:p>
          <a:p>
            <a:pPr marL="0" indent="0">
              <a:buFontTx/>
              <a:buNone/>
            </a:pPr>
            <a:r>
              <a:rPr lang="pl-PL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Jednak nadaje się do wyrażania płynności, bo człowiek widzi płynną animację od ok. 30 FPS (a 60 FPS to wbrew pozorom bardzo widoczna różnica).</a:t>
            </a:r>
            <a:endParaRPr lang="pl-PL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63BF0B-A121-4060-9227-D712DB943576}" type="slidenum">
              <a:rPr lang="pl-PL" smtClean="0"/>
              <a:t>14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47380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6CC96-BDC8-4C43-9680-B9FFE61639AF}" type="datetime1">
              <a:rPr lang="pl-PL" smtClean="0"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9198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41405-7203-4ABC-8706-6E120ABD47AC}" type="datetime1">
              <a:rPr lang="pl-PL" smtClean="0"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11148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C72D2-7324-4AE7-B61B-4107412F75E9}" type="datetime1">
              <a:rPr lang="pl-PL" smtClean="0"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489116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312F9-4F4B-4CAF-BF50-37252A694667}" type="datetime1">
              <a:rPr lang="pl-PL" smtClean="0"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7145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50421-3F16-41FE-84C8-CFBBD6310E13}" type="datetime1">
              <a:rPr lang="pl-PL" smtClean="0"/>
              <a:t>2014-12-08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878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646FA-5ABF-45F5-B178-3EB606D6D8F3}" type="datetime1">
              <a:rPr lang="pl-PL" smtClean="0"/>
              <a:t>2014-12-08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29901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BD87BA-A638-40E4-8379-0421EF05C294}" type="datetime1">
              <a:rPr lang="pl-PL" smtClean="0"/>
              <a:t>2014-12-08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462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C05C7-391B-4762-9B3C-71C77A6758E2}" type="datetime1">
              <a:rPr lang="pl-PL" smtClean="0"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974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7B2D2-0C25-4432-AAC6-3726CEDF1FA3}" type="datetime1">
              <a:rPr lang="pl-PL" smtClean="0"/>
              <a:t>2014-12-08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8169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54EBB-3DED-4944-B51C-46C44DF01BE1}" type="datetime1">
              <a:rPr lang="pl-PL" smtClean="0"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44859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C81D9-AFDD-4E0A-BB5F-65F3EE3417E2}" type="datetime1">
              <a:rPr lang="pl-PL" smtClean="0"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408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0579F-0152-4B5A-9CE8-A8720128777F}" type="datetime1">
              <a:rPr lang="pl-PL" smtClean="0"/>
              <a:t>2014-12-08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3CD218-131A-45E4-8C52-A6BE10D618A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69084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asawicki.inf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hyperlink" Target="https://twitter.com/Reg__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319015"/>
            <a:ext cx="7772400" cy="1470025"/>
          </a:xfrm>
        </p:spPr>
        <p:txBody>
          <a:bodyPr/>
          <a:lstStyle/>
          <a:p>
            <a:r>
              <a:rPr lang="pl-PL" b="1" dirty="0" smtClean="0"/>
              <a:t>Architektura współczesnych</a:t>
            </a:r>
            <a:br>
              <a:rPr lang="pl-PL" b="1" dirty="0" smtClean="0"/>
            </a:br>
            <a:r>
              <a:rPr lang="pl-PL" b="1" dirty="0" smtClean="0"/>
              <a:t>gier video</a:t>
            </a:r>
            <a:endParaRPr lang="pl-PL" b="1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4797152"/>
            <a:ext cx="6400800" cy="1273696"/>
          </a:xfrm>
        </p:spPr>
        <p:txBody>
          <a:bodyPr>
            <a:normAutofit fontScale="85000" lnSpcReduction="20000"/>
          </a:bodyPr>
          <a:lstStyle/>
          <a:p>
            <a:r>
              <a:rPr lang="pl-PL" dirty="0" smtClean="0"/>
              <a:t>Adam </a:t>
            </a:r>
            <a:r>
              <a:rPr lang="pl-PL" dirty="0" smtClean="0"/>
              <a:t>Sawicki</a:t>
            </a:r>
          </a:p>
          <a:p>
            <a:r>
              <a:rPr lang="pl-PL" dirty="0" smtClean="0">
                <a:hlinkClick r:id="rId3"/>
              </a:rPr>
              <a:t>asawicki.info</a:t>
            </a:r>
            <a:r>
              <a:rPr lang="pl-PL" dirty="0" smtClean="0"/>
              <a:t>   </a:t>
            </a:r>
            <a:r>
              <a:rPr lang="pl-PL" dirty="0" smtClean="0">
                <a:hlinkClick r:id="rId4"/>
              </a:rPr>
              <a:t>@Reg__</a:t>
            </a:r>
          </a:p>
          <a:p>
            <a:r>
              <a:rPr lang="pl-PL" dirty="0" smtClean="0"/>
              <a:t>13.12.2014</a:t>
            </a:r>
          </a:p>
        </p:txBody>
      </p:sp>
      <p:pic>
        <p:nvPicPr>
          <p:cNvPr id="1026" name="Picture 2" descr="CareerCon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2088232" cy="4926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11227"/>
            <a:ext cx="2540124" cy="458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193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Agenda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l-PL" dirty="0" smtClean="0"/>
              <a:t>Część I: Gry </a:t>
            </a:r>
            <a:r>
              <a:rPr lang="pl-PL" dirty="0" smtClean="0"/>
              <a:t>ogólnie</a:t>
            </a:r>
          </a:p>
          <a:p>
            <a:pPr lvl="1"/>
            <a:r>
              <a:rPr lang="pl-PL" dirty="0" smtClean="0"/>
              <a:t>Czym jest: gra, silnik gry</a:t>
            </a:r>
          </a:p>
          <a:p>
            <a:pPr lvl="1"/>
            <a:r>
              <a:rPr lang="pl-PL" dirty="0" smtClean="0"/>
              <a:t>Elementy składowe</a:t>
            </a:r>
            <a:endParaRPr lang="pl-PL" dirty="0" smtClean="0"/>
          </a:p>
          <a:p>
            <a:r>
              <a:rPr lang="pl-PL" dirty="0" smtClean="0"/>
              <a:t>Część II: Szczegóły techniczne</a:t>
            </a:r>
          </a:p>
          <a:p>
            <a:pPr lvl="1"/>
            <a:r>
              <a:rPr lang="pl-PL" dirty="0" smtClean="0"/>
              <a:t>Warstwy</a:t>
            </a:r>
          </a:p>
          <a:p>
            <a:pPr lvl="1"/>
            <a:r>
              <a:rPr lang="pl-PL" dirty="0" smtClean="0"/>
              <a:t>Jak działa gra</a:t>
            </a:r>
          </a:p>
          <a:p>
            <a:pPr lvl="1"/>
            <a:r>
              <a:rPr lang="pl-PL" dirty="0" smtClean="0"/>
              <a:t>Wydajność</a:t>
            </a:r>
            <a:endParaRPr lang="pl-PL" dirty="0" smtClean="0"/>
          </a:p>
          <a:p>
            <a:r>
              <a:rPr lang="pl-PL" dirty="0" smtClean="0"/>
              <a:t>Część </a:t>
            </a:r>
            <a:r>
              <a:rPr lang="pl-PL" dirty="0" smtClean="0"/>
              <a:t>III: </a:t>
            </a:r>
            <a:r>
              <a:rPr lang="pl-PL" dirty="0" smtClean="0"/>
              <a:t>Praca</a:t>
            </a:r>
          </a:p>
          <a:p>
            <a:pPr lvl="1"/>
            <a:r>
              <a:rPr lang="pl-PL" dirty="0" smtClean="0"/>
              <a:t>Stanowiska</a:t>
            </a:r>
          </a:p>
          <a:p>
            <a:pPr lvl="1"/>
            <a:r>
              <a:rPr lang="pl-PL" dirty="0" smtClean="0"/>
              <a:t>Wymagania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5046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Gra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971600" y="1600200"/>
            <a:ext cx="7128792" cy="4525963"/>
          </a:xfrm>
        </p:spPr>
        <p:txBody>
          <a:bodyPr/>
          <a:lstStyle/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  <a:tabLst>
                <a:tab pos="6191250" algn="r"/>
              </a:tabLst>
            </a:pPr>
            <a:r>
              <a:rPr lang="pl-PL" dirty="0" smtClean="0"/>
              <a:t>Oprogramowanie	Rozrywka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3</a:t>
            </a:fld>
            <a:endParaRPr lang="pl-PL"/>
          </a:p>
        </p:txBody>
      </p:sp>
      <p:pic>
        <p:nvPicPr>
          <p:cNvPr id="3074" name="Picture 2" descr="D:\Doc\Architektura gier video\GfxSrc\Assassins-creed+Cod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52936"/>
            <a:ext cx="6869658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Łącznik prosty ze strzałką 5"/>
          <p:cNvCxnSpPr/>
          <p:nvPr/>
        </p:nvCxnSpPr>
        <p:spPr>
          <a:xfrm flipH="1">
            <a:off x="3275856" y="1196752"/>
            <a:ext cx="936104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Łącznik prosty ze strzałką 7"/>
          <p:cNvCxnSpPr/>
          <p:nvPr/>
        </p:nvCxnSpPr>
        <p:spPr>
          <a:xfrm>
            <a:off x="5004048" y="1196752"/>
            <a:ext cx="1008112" cy="86409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97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Gra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Gra składa się z</a:t>
            </a:r>
            <a:r>
              <a:rPr lang="pl-PL" dirty="0" smtClean="0"/>
              <a:t>:</a:t>
            </a:r>
            <a:endParaRPr lang="pl-PL" dirty="0" smtClean="0"/>
          </a:p>
          <a:p>
            <a:pPr marL="0" indent="0">
              <a:buNone/>
              <a:tabLst>
                <a:tab pos="1795463" algn="ctr"/>
                <a:tab pos="6103938" algn="ctr"/>
              </a:tabLst>
            </a:pPr>
            <a:r>
              <a:rPr lang="pl-PL" dirty="0" smtClean="0"/>
              <a:t>	Kodu	Zasobów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4</a:t>
            </a:fld>
            <a:endParaRPr lang="pl-PL"/>
          </a:p>
        </p:txBody>
      </p:sp>
      <p:pic>
        <p:nvPicPr>
          <p:cNvPr id="4100" name="Picture 4" descr="D:\Doc\Architektura gier video\GfxSrc\Car Mesh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18047"/>
            <a:ext cx="3921086" cy="1995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D:\Doc\Architektura gier video\GfxSrc\Car Textur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2542" y="4145101"/>
            <a:ext cx="2168991" cy="2168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D:\Doc\Architektura gier video\GfxSrc\M3G Classes Flipped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974" y="3319669"/>
            <a:ext cx="3698994" cy="2994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26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D:\Doc\Architektura gier video\GfxSrc\engine_cutaw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020291"/>
            <a:ext cx="3358149" cy="3501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Silnik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Biblioteka/</a:t>
            </a:r>
            <a:r>
              <a:rPr lang="pl-PL" dirty="0" err="1" smtClean="0"/>
              <a:t>framework</a:t>
            </a:r>
            <a:r>
              <a:rPr lang="pl-PL" dirty="0" smtClean="0"/>
              <a:t>/</a:t>
            </a:r>
            <a:r>
              <a:rPr lang="pl-PL" dirty="0" err="1" smtClean="0"/>
              <a:t>middleware</a:t>
            </a:r>
            <a:endParaRPr lang="pl-PL" dirty="0" smtClean="0"/>
          </a:p>
          <a:p>
            <a:r>
              <a:rPr lang="pl-PL" dirty="0" smtClean="0"/>
              <a:t>Kompleksowo wspiera</a:t>
            </a:r>
            <a:br>
              <a:rPr lang="pl-PL" dirty="0" smtClean="0"/>
            </a:br>
            <a:r>
              <a:rPr lang="pl-PL" dirty="0" smtClean="0"/>
              <a:t>tworzenie gier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5</a:t>
            </a:fld>
            <a:endParaRPr lang="pl-PL" dirty="0"/>
          </a:p>
        </p:txBody>
      </p:sp>
      <p:pic>
        <p:nvPicPr>
          <p:cNvPr id="5122" name="Picture 2" descr="D:\Doc\Architektura gier video\GfxSrc\Unity 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9640" y="2132856"/>
            <a:ext cx="1695083" cy="680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D:\Doc\Architektura gier video\GfxSrc\Unreal_Engine_3_logo_and_wordmark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140968"/>
            <a:ext cx="1585789" cy="188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D:\Doc\Architektura gier video\GfxSrc\CryEngine Logo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680" y="5373216"/>
            <a:ext cx="1765003" cy="832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335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D:\Doc\Architektura gier video\GfxSrc\opengl-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8475" y="2204864"/>
            <a:ext cx="1899773" cy="1068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D:\Doc\Architektura gier video\GfxSrc\Terrain Mesh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0306" y="4354964"/>
            <a:ext cx="3995812" cy="2503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Elementy: Grafika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56992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2D lub 3D</a:t>
            </a:r>
          </a:p>
          <a:p>
            <a:r>
              <a:rPr lang="pl-PL" dirty="0" smtClean="0"/>
              <a:t>Wydajne </a:t>
            </a:r>
            <a:r>
              <a:rPr lang="pl-PL" dirty="0" err="1" smtClean="0"/>
              <a:t>renderowanie</a:t>
            </a:r>
            <a:r>
              <a:rPr lang="pl-PL" dirty="0" smtClean="0"/>
              <a:t> wielu obiektów</a:t>
            </a:r>
          </a:p>
          <a:p>
            <a:r>
              <a:rPr lang="pl-PL" dirty="0" smtClean="0"/>
              <a:t>Efekty </a:t>
            </a:r>
            <a:r>
              <a:rPr lang="pl-PL" dirty="0" smtClean="0"/>
              <a:t>oświetlenia i inne</a:t>
            </a:r>
          </a:p>
          <a:p>
            <a:r>
              <a:rPr lang="pl-PL" dirty="0" smtClean="0"/>
              <a:t>Animacje</a:t>
            </a:r>
          </a:p>
          <a:p>
            <a:r>
              <a:rPr lang="pl-PL" dirty="0" smtClean="0"/>
              <a:t>Wykorzystanie </a:t>
            </a:r>
            <a:r>
              <a:rPr lang="pl-PL" dirty="0" smtClean="0"/>
              <a:t>GPU</a:t>
            </a:r>
          </a:p>
          <a:p>
            <a:pPr lvl="1"/>
            <a:r>
              <a:rPr lang="pl-PL" dirty="0" smtClean="0"/>
              <a:t>DirectX lub </a:t>
            </a:r>
            <a:r>
              <a:rPr lang="pl-PL" dirty="0" err="1" smtClean="0"/>
              <a:t>OpenGL</a:t>
            </a:r>
            <a:endParaRPr lang="pl-PL" dirty="0" smtClean="0"/>
          </a:p>
          <a:p>
            <a:pPr lvl="1"/>
            <a:r>
              <a:rPr lang="pl-PL" dirty="0" err="1" smtClean="0"/>
              <a:t>Shadery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6</a:t>
            </a:fld>
            <a:endParaRPr lang="pl-PL"/>
          </a:p>
        </p:txBody>
      </p:sp>
      <p:pic>
        <p:nvPicPr>
          <p:cNvPr id="6148" name="Picture 4" descr="D:\Doc\Architektura gier video\GfxSrc\PCP298.feat4.elevated-580-9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898" r="28478"/>
          <a:stretch/>
        </p:blipFill>
        <p:spPr bwMode="auto">
          <a:xfrm>
            <a:off x="6156264" y="3617364"/>
            <a:ext cx="2987736" cy="2770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D:\Doc\Architektura gier video\GfxSrc\Microsoft-DirectX-logo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807" y="1484784"/>
            <a:ext cx="2221111" cy="55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153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D:\Doc\Architektura gier video\GfxSrc\Box Physic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872" y="4735913"/>
            <a:ext cx="3528392" cy="212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Elementy: Fizyka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Fizyka ciała sztywnego</a:t>
            </a:r>
          </a:p>
          <a:p>
            <a:pPr lvl="1"/>
            <a:r>
              <a:rPr lang="pl-PL" dirty="0" smtClean="0"/>
              <a:t>Wykrywanie kolizji</a:t>
            </a:r>
          </a:p>
          <a:p>
            <a:pPr lvl="1"/>
            <a:r>
              <a:rPr lang="pl-PL" dirty="0" smtClean="0"/>
              <a:t>Działanie sił</a:t>
            </a:r>
          </a:p>
          <a:p>
            <a:r>
              <a:rPr lang="pl-PL" dirty="0" smtClean="0"/>
              <a:t>Fizyka </a:t>
            </a:r>
            <a:r>
              <a:rPr lang="pl-PL" dirty="0" smtClean="0"/>
              <a:t>pojazdów, </a:t>
            </a:r>
            <a:r>
              <a:rPr lang="pl-PL" dirty="0" smtClean="0"/>
              <a:t>płynów,</a:t>
            </a:r>
            <a:br>
              <a:rPr lang="pl-PL" dirty="0" smtClean="0"/>
            </a:br>
            <a:r>
              <a:rPr lang="pl-PL" dirty="0" smtClean="0"/>
              <a:t>ciał miękkich</a:t>
            </a:r>
            <a:r>
              <a:rPr lang="pl-PL" dirty="0" smtClean="0"/>
              <a:t>, </a:t>
            </a:r>
            <a:r>
              <a:rPr lang="pl-PL" dirty="0" err="1" smtClean="0"/>
              <a:t>ragdoll</a:t>
            </a:r>
            <a:r>
              <a:rPr lang="pl-PL" dirty="0" smtClean="0"/>
              <a:t>,</a:t>
            </a:r>
            <a:br>
              <a:rPr lang="pl-PL" dirty="0" smtClean="0"/>
            </a:br>
            <a:r>
              <a:rPr lang="pl-PL" dirty="0" err="1" smtClean="0"/>
              <a:t>character</a:t>
            </a:r>
            <a:r>
              <a:rPr lang="pl-PL" dirty="0" smtClean="0"/>
              <a:t> </a:t>
            </a:r>
            <a:r>
              <a:rPr lang="pl-PL" dirty="0" err="1" smtClean="0"/>
              <a:t>controller</a:t>
            </a:r>
            <a:r>
              <a:rPr lang="pl-PL" dirty="0" smtClean="0"/>
              <a:t>...</a:t>
            </a:r>
            <a:endParaRPr lang="pl-PL" dirty="0" smtClean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7</a:t>
            </a:fld>
            <a:endParaRPr lang="pl-PL" dirty="0"/>
          </a:p>
        </p:txBody>
      </p:sp>
      <p:pic>
        <p:nvPicPr>
          <p:cNvPr id="7171" name="Picture 3" descr="D:\Doc\Architektura gier video\GfxSrc\NVIDIA_PhysX_Log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734" y="1805665"/>
            <a:ext cx="1820402" cy="641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D:\Doc\Architektura gier video\GfxSrc\Portal screenshot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31" t="28986" r="19918"/>
          <a:stretch/>
        </p:blipFill>
        <p:spPr bwMode="auto">
          <a:xfrm>
            <a:off x="5369240" y="4361032"/>
            <a:ext cx="2623141" cy="2496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D:\Doc\Architektura gier video\GfxSrc\box2d_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2720602"/>
            <a:ext cx="1985374" cy="749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4300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 descr="D:\Doc\Architektura gier video\GfxSrc\black_and_white_game_cow_wallpaper-normal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221088"/>
            <a:ext cx="3778124" cy="2706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Elementy: AI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Znajdowanie drogi</a:t>
            </a:r>
          </a:p>
          <a:p>
            <a:r>
              <a:rPr lang="pl-PL" dirty="0" smtClean="0"/>
              <a:t>Podejmowanie decyzji</a:t>
            </a:r>
          </a:p>
          <a:p>
            <a:r>
              <a:rPr lang="pl-PL" dirty="0" smtClean="0"/>
              <a:t>Zachowania postaci</a:t>
            </a:r>
          </a:p>
          <a:p>
            <a:endParaRPr lang="pl-PL" dirty="0" smtClean="0"/>
          </a:p>
          <a:p>
            <a:r>
              <a:rPr lang="pl-PL" dirty="0" smtClean="0"/>
              <a:t>Technologie:</a:t>
            </a:r>
          </a:p>
          <a:p>
            <a:pPr lvl="1"/>
            <a:r>
              <a:rPr lang="pl-PL" dirty="0" smtClean="0"/>
              <a:t>Automaty stanów</a:t>
            </a:r>
          </a:p>
          <a:p>
            <a:pPr lvl="1"/>
            <a:r>
              <a:rPr lang="pl-PL" dirty="0" err="1" smtClean="0"/>
              <a:t>Behavior</a:t>
            </a:r>
            <a:r>
              <a:rPr lang="pl-PL" dirty="0" smtClean="0"/>
              <a:t> </a:t>
            </a:r>
            <a:r>
              <a:rPr lang="pl-PL" dirty="0" err="1" smtClean="0"/>
              <a:t>Trees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8</a:t>
            </a:fld>
            <a:endParaRPr lang="pl-PL"/>
          </a:p>
        </p:txBody>
      </p:sp>
      <p:pic>
        <p:nvPicPr>
          <p:cNvPr id="8194" name="Picture 2" descr="D:\Doc\Architektura gier video\GfxSrc\Pathfinding_2D_Illustration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7112" y="1412777"/>
            <a:ext cx="3219495" cy="2448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74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Elementy: Skrypty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353347"/>
          </a:xfrm>
        </p:spPr>
        <p:txBody>
          <a:bodyPr/>
          <a:lstStyle/>
          <a:p>
            <a:endParaRPr lang="pl-PL" dirty="0" smtClean="0"/>
          </a:p>
          <a:p>
            <a:endParaRPr lang="pl-PL" dirty="0"/>
          </a:p>
          <a:p>
            <a:endParaRPr lang="pl-PL" dirty="0" smtClean="0"/>
          </a:p>
          <a:p>
            <a:r>
              <a:rPr lang="pl-PL" dirty="0" smtClean="0"/>
              <a:t>...lub edycja wizualna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9</a:t>
            </a:fld>
            <a:endParaRPr lang="pl-PL"/>
          </a:p>
        </p:txBody>
      </p:sp>
      <p:pic>
        <p:nvPicPr>
          <p:cNvPr id="9218" name="Picture 2" descr="D:\Doc\Architektura gier video\GfxSrc\Lu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066" y="1230496"/>
            <a:ext cx="1135374" cy="1135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D:\Doc\Architektura gier video\GfxSrc\Lua Script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6120680" cy="2338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D:\Doc\Architektura gier video\GfxSrc\Unreal Blueprin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221088"/>
            <a:ext cx="6314370" cy="263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D:\Doc\Architektura gier video\GfxSrc\mono-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7066" y="2862260"/>
            <a:ext cx="1135374" cy="1300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71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D:\Doc\Architektura gier video\GfxSrc\Ethernet plu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6017" y="2924944"/>
            <a:ext cx="2699792" cy="2699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Elementy: Dźwięk, Sieć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pl-PL" dirty="0" smtClean="0"/>
              <a:t>Pozycjonowanie źródeł dźwięku 3D</a:t>
            </a:r>
          </a:p>
          <a:p>
            <a:r>
              <a:rPr lang="pl-PL" dirty="0" smtClean="0"/>
              <a:t>Efekty, np. pogłos</a:t>
            </a:r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1593783"/>
          </a:xfrm>
        </p:spPr>
        <p:txBody>
          <a:bodyPr>
            <a:normAutofit fontScale="92500"/>
          </a:bodyPr>
          <a:lstStyle/>
          <a:p>
            <a:r>
              <a:rPr lang="pl-PL" dirty="0" smtClean="0"/>
              <a:t>Synchronizacja obiektów między klientami</a:t>
            </a:r>
          </a:p>
          <a:p>
            <a:r>
              <a:rPr lang="pl-PL" dirty="0" smtClean="0"/>
              <a:t>Serwer/lobby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10</a:t>
            </a:fld>
            <a:endParaRPr lang="pl-PL"/>
          </a:p>
        </p:txBody>
      </p:sp>
      <p:pic>
        <p:nvPicPr>
          <p:cNvPr id="10242" name="Picture 2" descr="D:\Doc\Architektura gier video\GfxSrc\AudioSourc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137" y="3193983"/>
            <a:ext cx="3046981" cy="255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D:\Doc\Architektura gier video\GfxSrc\FMOD logo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5610" y="6049112"/>
            <a:ext cx="1928034" cy="5597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5" name="Picture 5" descr="D:\Doc\Architektura gier video\GfxSrc\raknet-logo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5983371"/>
            <a:ext cx="2359918" cy="662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7655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Elementy: Narzędzia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Edytor, inne...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11</a:t>
            </a:fld>
            <a:endParaRPr lang="pl-PL"/>
          </a:p>
        </p:txBody>
      </p:sp>
      <p:pic>
        <p:nvPicPr>
          <p:cNvPr id="11266" name="Picture 2" descr="D:\Doc\Architektura gier video\GfxSrc\Unity Editor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1" y="2204865"/>
            <a:ext cx="7274281" cy="4653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322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Gra - Warstwy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12</a:t>
            </a:fld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602796" y="3789039"/>
            <a:ext cx="918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/>
              <a:t>GPU</a:t>
            </a:r>
            <a:endParaRPr lang="pl-PL" sz="3200" dirty="0"/>
          </a:p>
        </p:txBody>
      </p:sp>
      <p:cxnSp>
        <p:nvCxnSpPr>
          <p:cNvPr id="7" name="Łącznik prosty ze strzałką 6"/>
          <p:cNvCxnSpPr/>
          <p:nvPr/>
        </p:nvCxnSpPr>
        <p:spPr>
          <a:xfrm flipH="1">
            <a:off x="1682916" y="4081427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/>
          <p:cNvSpPr txBox="1"/>
          <p:nvPr/>
        </p:nvSpPr>
        <p:spPr>
          <a:xfrm>
            <a:off x="328658" y="5370201"/>
            <a:ext cx="23024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/>
              <a:t>Sterownik</a:t>
            </a:r>
          </a:p>
          <a:p>
            <a:r>
              <a:rPr lang="pl-PL" sz="3200" dirty="0" smtClean="0"/>
              <a:t>API: DX, OGL</a:t>
            </a:r>
            <a:endParaRPr lang="pl-PL" sz="3200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6948264" y="5445224"/>
            <a:ext cx="10599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/>
              <a:t>Gra</a:t>
            </a:r>
          </a:p>
          <a:p>
            <a:r>
              <a:rPr lang="pl-PL" sz="3200" dirty="0" smtClean="0"/>
              <a:t>Silnik</a:t>
            </a:r>
          </a:p>
        </p:txBody>
      </p:sp>
      <p:cxnSp>
        <p:nvCxnSpPr>
          <p:cNvPr id="20" name="Łącznik prostoliniowy 19"/>
          <p:cNvCxnSpPr/>
          <p:nvPr/>
        </p:nvCxnSpPr>
        <p:spPr>
          <a:xfrm>
            <a:off x="2339752" y="5661248"/>
            <a:ext cx="93610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 flipV="1">
            <a:off x="3275856" y="4581128"/>
            <a:ext cx="0" cy="108012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oliniowy 27"/>
          <p:cNvCxnSpPr/>
          <p:nvPr/>
        </p:nvCxnSpPr>
        <p:spPr>
          <a:xfrm>
            <a:off x="2735096" y="6165304"/>
            <a:ext cx="132183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ze strzałką 28"/>
          <p:cNvCxnSpPr/>
          <p:nvPr/>
        </p:nvCxnSpPr>
        <p:spPr>
          <a:xfrm flipV="1">
            <a:off x="4056927" y="4581128"/>
            <a:ext cx="0" cy="158417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oliniowy 31"/>
          <p:cNvCxnSpPr/>
          <p:nvPr/>
        </p:nvCxnSpPr>
        <p:spPr>
          <a:xfrm flipH="1">
            <a:off x="6156176" y="5724091"/>
            <a:ext cx="7200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flipV="1">
            <a:off x="6156176" y="4581128"/>
            <a:ext cx="0" cy="1142963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oliniowy 33"/>
          <p:cNvCxnSpPr/>
          <p:nvPr/>
        </p:nvCxnSpPr>
        <p:spPr>
          <a:xfrm>
            <a:off x="4724815" y="6228147"/>
            <a:ext cx="2151441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4724815" y="4581128"/>
            <a:ext cx="0" cy="164701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292" name="Picture 4" descr="D:\Doc\Architektura gier video\GfxSrc\Warstwy_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028" y="3838694"/>
            <a:ext cx="4067574" cy="515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23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Gra - Warstwy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13</a:t>
            </a:fld>
            <a:endParaRPr lang="pl-PL"/>
          </a:p>
        </p:txBody>
      </p:sp>
      <p:pic>
        <p:nvPicPr>
          <p:cNvPr id="12291" name="Picture 3" descr="D:\Doc\Architektura gier video\GfxSrc\Warstwy_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028" y="1628800"/>
            <a:ext cx="4067574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602796" y="3789039"/>
            <a:ext cx="9188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/>
              <a:t>GPU</a:t>
            </a:r>
            <a:endParaRPr lang="pl-PL" sz="3200" dirty="0"/>
          </a:p>
        </p:txBody>
      </p:sp>
      <p:cxnSp>
        <p:nvCxnSpPr>
          <p:cNvPr id="7" name="Łącznik prosty ze strzałką 6"/>
          <p:cNvCxnSpPr/>
          <p:nvPr/>
        </p:nvCxnSpPr>
        <p:spPr>
          <a:xfrm flipH="1">
            <a:off x="1682916" y="4081427"/>
            <a:ext cx="792088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pole tekstowe 12"/>
          <p:cNvSpPr txBox="1"/>
          <p:nvPr/>
        </p:nvSpPr>
        <p:spPr>
          <a:xfrm>
            <a:off x="328658" y="5370201"/>
            <a:ext cx="230242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/>
              <a:t>Sterownik</a:t>
            </a:r>
          </a:p>
          <a:p>
            <a:r>
              <a:rPr lang="pl-PL" sz="3200" dirty="0" smtClean="0"/>
              <a:t>API: DX, OGL</a:t>
            </a:r>
            <a:endParaRPr lang="pl-PL" sz="3200" dirty="0"/>
          </a:p>
        </p:txBody>
      </p:sp>
      <p:sp>
        <p:nvSpPr>
          <p:cNvPr id="14" name="pole tekstowe 13"/>
          <p:cNvSpPr txBox="1"/>
          <p:nvPr/>
        </p:nvSpPr>
        <p:spPr>
          <a:xfrm>
            <a:off x="6948264" y="5445224"/>
            <a:ext cx="105990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/>
              <a:t>Gra</a:t>
            </a:r>
          </a:p>
          <a:p>
            <a:r>
              <a:rPr lang="pl-PL" sz="3200" dirty="0" smtClean="0"/>
              <a:t>Silnik</a:t>
            </a:r>
          </a:p>
        </p:txBody>
      </p:sp>
      <p:cxnSp>
        <p:nvCxnSpPr>
          <p:cNvPr id="20" name="Łącznik prostoliniowy 19"/>
          <p:cNvCxnSpPr/>
          <p:nvPr/>
        </p:nvCxnSpPr>
        <p:spPr>
          <a:xfrm>
            <a:off x="2339752" y="5661248"/>
            <a:ext cx="5924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Łącznik prosty ze strzałką 22"/>
          <p:cNvCxnSpPr/>
          <p:nvPr/>
        </p:nvCxnSpPr>
        <p:spPr>
          <a:xfrm flipV="1">
            <a:off x="2932204" y="5229200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Łącznik prostoliniowy 27"/>
          <p:cNvCxnSpPr/>
          <p:nvPr/>
        </p:nvCxnSpPr>
        <p:spPr>
          <a:xfrm>
            <a:off x="2735096" y="6165304"/>
            <a:ext cx="59245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Łącznik prosty ze strzałką 28"/>
          <p:cNvCxnSpPr/>
          <p:nvPr/>
        </p:nvCxnSpPr>
        <p:spPr>
          <a:xfrm flipV="1">
            <a:off x="3314813" y="5229200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Łącznik prostoliniowy 31"/>
          <p:cNvCxnSpPr/>
          <p:nvPr/>
        </p:nvCxnSpPr>
        <p:spPr>
          <a:xfrm flipH="1">
            <a:off x="6156176" y="5724091"/>
            <a:ext cx="72008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Łącznik prosty ze strzałką 32"/>
          <p:cNvCxnSpPr/>
          <p:nvPr/>
        </p:nvCxnSpPr>
        <p:spPr>
          <a:xfrm flipV="1">
            <a:off x="6156176" y="5292043"/>
            <a:ext cx="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Łącznik prostoliniowy 33"/>
          <p:cNvCxnSpPr/>
          <p:nvPr/>
        </p:nvCxnSpPr>
        <p:spPr>
          <a:xfrm>
            <a:off x="4572000" y="6228147"/>
            <a:ext cx="2304256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Łącznik prosty ze strzałką 34"/>
          <p:cNvCxnSpPr/>
          <p:nvPr/>
        </p:nvCxnSpPr>
        <p:spPr>
          <a:xfrm flipV="1">
            <a:off x="4572000" y="5292043"/>
            <a:ext cx="0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Łącznik prosty ze strzałką 5"/>
          <p:cNvCxnSpPr/>
          <p:nvPr/>
        </p:nvCxnSpPr>
        <p:spPr>
          <a:xfrm>
            <a:off x="7812360" y="1628800"/>
            <a:ext cx="0" cy="34563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oliniowy 8"/>
          <p:cNvCxnSpPr/>
          <p:nvPr/>
        </p:nvCxnSpPr>
        <p:spPr>
          <a:xfrm>
            <a:off x="7596336" y="4081427"/>
            <a:ext cx="41183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pole tekstowe 21"/>
          <p:cNvSpPr txBox="1"/>
          <p:nvPr/>
        </p:nvSpPr>
        <p:spPr>
          <a:xfrm>
            <a:off x="8008170" y="4523948"/>
            <a:ext cx="91685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/>
              <a:t>Czas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450308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Pętla gry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 smtClean="0"/>
              <a:t>Gra działa w pętli</a:t>
            </a:r>
          </a:p>
          <a:p>
            <a:r>
              <a:rPr lang="pl-PL" dirty="0" err="1" smtClean="0"/>
              <a:t>Renderuje</a:t>
            </a:r>
            <a:r>
              <a:rPr lang="pl-PL" dirty="0" smtClean="0"/>
              <a:t> kolejne klatki obrazu</a:t>
            </a:r>
          </a:p>
          <a:p>
            <a:r>
              <a:rPr lang="pl-PL" dirty="0" smtClean="0"/>
              <a:t>Płynność animacji mierzymy w FPS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14</a:t>
            </a:fld>
            <a:endParaRPr lang="pl-PL"/>
          </a:p>
        </p:txBody>
      </p:sp>
      <p:sp>
        <p:nvSpPr>
          <p:cNvPr id="6" name="Strzałka kolista 5"/>
          <p:cNvSpPr/>
          <p:nvPr/>
        </p:nvSpPr>
        <p:spPr>
          <a:xfrm rot="16200000">
            <a:off x="6907296" y="1556792"/>
            <a:ext cx="1440160" cy="144016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7" name="Strzałka kolista 6"/>
          <p:cNvSpPr/>
          <p:nvPr/>
        </p:nvSpPr>
        <p:spPr>
          <a:xfrm rot="5400000">
            <a:off x="7092280" y="1556792"/>
            <a:ext cx="1440160" cy="1440160"/>
          </a:xfrm>
          <a:prstGeom prst="circular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" name="pole tekstowe 7"/>
          <p:cNvSpPr txBox="1"/>
          <p:nvPr/>
        </p:nvSpPr>
        <p:spPr>
          <a:xfrm>
            <a:off x="1259632" y="3645024"/>
            <a:ext cx="576064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tabLst>
                <a:tab pos="363538" algn="l"/>
              </a:tabLst>
            </a:pPr>
            <a:r>
              <a:rPr lang="pl-PL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while</a:t>
            </a:r>
            <a:r>
              <a:rPr lang="pl-PL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(!</a:t>
            </a:r>
            <a:r>
              <a:rPr lang="pl-PL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Exit</a:t>
            </a:r>
            <a:r>
              <a:rPr lang="pl-PL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())</a:t>
            </a:r>
            <a:br>
              <a:rPr lang="pl-PL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>
              <a:tabLst>
                <a:tab pos="363538" algn="l"/>
              </a:tabLst>
            </a:pPr>
            <a:r>
              <a:rPr lang="pl-PL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pl-PL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ReadInput</a:t>
            </a:r>
            <a:r>
              <a:rPr lang="pl-PL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tabLst>
                <a:tab pos="363538" algn="l"/>
              </a:tabLst>
            </a:pPr>
            <a:r>
              <a:rPr lang="pl-PL" sz="2800" dirty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pl-PL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UpdateObjects</a:t>
            </a:r>
            <a:r>
              <a:rPr lang="pl-PL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br>
              <a:rPr lang="pl-PL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</a:br>
            <a:r>
              <a:rPr lang="pl-PL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</a:t>
            </a:r>
            <a:r>
              <a:rPr lang="pl-PL" sz="2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RenderFrame</a:t>
            </a:r>
            <a:r>
              <a:rPr lang="pl-PL" sz="2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>
              <a:tabLst>
                <a:tab pos="363538" algn="l"/>
              </a:tabLst>
            </a:pPr>
            <a:r>
              <a:rPr lang="pl-PL" sz="2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70020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Wydajność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332855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Wydajność </a:t>
            </a:r>
            <a:r>
              <a:rPr lang="pl-PL" dirty="0" smtClean="0"/>
              <a:t>jest </a:t>
            </a:r>
            <a:r>
              <a:rPr lang="pl-PL" dirty="0"/>
              <a:t>kluczowa </a:t>
            </a:r>
            <a:r>
              <a:rPr lang="pl-PL" dirty="0" smtClean="0"/>
              <a:t>(na </a:t>
            </a:r>
            <a:r>
              <a:rPr lang="pl-PL" dirty="0"/>
              <a:t>niższych </a:t>
            </a:r>
            <a:r>
              <a:rPr lang="pl-PL" dirty="0" smtClean="0"/>
              <a:t>warstwach)</a:t>
            </a:r>
            <a:endParaRPr lang="pl-PL" dirty="0" smtClean="0"/>
          </a:p>
          <a:p>
            <a:pPr lvl="1"/>
            <a:r>
              <a:rPr lang="pl-PL" dirty="0" smtClean="0"/>
              <a:t>Język C++</a:t>
            </a:r>
          </a:p>
          <a:p>
            <a:pPr lvl="1"/>
            <a:r>
              <a:rPr lang="pl-PL" dirty="0" smtClean="0"/>
              <a:t>Specyficzne techniki: architektura komponentowa, Data-</a:t>
            </a:r>
            <a:r>
              <a:rPr lang="pl-PL" dirty="0" err="1" smtClean="0"/>
              <a:t>Oriented</a:t>
            </a:r>
            <a:r>
              <a:rPr lang="pl-PL" dirty="0" smtClean="0"/>
              <a:t> Design</a:t>
            </a:r>
          </a:p>
          <a:p>
            <a:r>
              <a:rPr lang="pl-PL" dirty="0" smtClean="0"/>
              <a:t>Programowanie równoległe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15</a:t>
            </a:fld>
            <a:endParaRPr lang="pl-PL"/>
          </a:p>
        </p:txBody>
      </p:sp>
      <p:pic>
        <p:nvPicPr>
          <p:cNvPr id="13315" name="Picture 3" descr="D:\Doc\Architektura gier video\GfxSrc\Parallel programmin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4201945"/>
            <a:ext cx="5354357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pole tekstowe 6"/>
          <p:cNvSpPr txBox="1"/>
          <p:nvPr/>
        </p:nvSpPr>
        <p:spPr>
          <a:xfrm>
            <a:off x="755576" y="4076800"/>
            <a:ext cx="118013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3200" dirty="0" smtClean="0"/>
              <a:t>CPU 1</a:t>
            </a:r>
          </a:p>
          <a:p>
            <a:r>
              <a:rPr lang="pl-PL" sz="3200" dirty="0" smtClean="0"/>
              <a:t>CPU 2</a:t>
            </a:r>
          </a:p>
          <a:p>
            <a:r>
              <a:rPr lang="pl-PL" sz="3200" dirty="0" smtClean="0"/>
              <a:t>CPU 3</a:t>
            </a:r>
          </a:p>
          <a:p>
            <a:r>
              <a:rPr lang="pl-PL" sz="3200" dirty="0" smtClean="0"/>
              <a:t>CPU 4</a:t>
            </a:r>
          </a:p>
          <a:p>
            <a:r>
              <a:rPr lang="pl-PL" sz="3200" dirty="0" smtClean="0"/>
              <a:t>GPU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193137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D:\Doc\Architektura gier video\GfxSrc\C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1486">
            <a:off x="6561631" y="4567864"/>
            <a:ext cx="3060700" cy="307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Praca – </a:t>
            </a:r>
            <a:r>
              <a:rPr lang="pl-PL" dirty="0" smtClean="0"/>
              <a:t>Stanowiska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 fontScale="92500" lnSpcReduction="10000"/>
          </a:bodyPr>
          <a:lstStyle/>
          <a:p>
            <a:r>
              <a:rPr lang="pl-PL" dirty="0" smtClean="0"/>
              <a:t>Game </a:t>
            </a:r>
            <a:r>
              <a:rPr lang="pl-PL" dirty="0" smtClean="0"/>
              <a:t>Programmer</a:t>
            </a:r>
          </a:p>
          <a:p>
            <a:endParaRPr lang="pl-PL" dirty="0" smtClean="0"/>
          </a:p>
          <a:p>
            <a:r>
              <a:rPr lang="pl-PL" dirty="0" smtClean="0"/>
              <a:t>Engine/Tech Programmer</a:t>
            </a:r>
          </a:p>
          <a:p>
            <a:r>
              <a:rPr lang="pl-PL" dirty="0" smtClean="0"/>
              <a:t>Graphics/</a:t>
            </a:r>
            <a:r>
              <a:rPr lang="pl-PL" dirty="0" err="1" smtClean="0"/>
              <a:t>Renderer</a:t>
            </a:r>
            <a:r>
              <a:rPr lang="pl-PL" dirty="0" smtClean="0"/>
              <a:t> Programmer</a:t>
            </a:r>
          </a:p>
          <a:p>
            <a:r>
              <a:rPr lang="pl-PL" dirty="0" err="1" smtClean="0"/>
              <a:t>Gameplay</a:t>
            </a:r>
            <a:r>
              <a:rPr lang="pl-PL" dirty="0" smtClean="0"/>
              <a:t>/</a:t>
            </a:r>
            <a:r>
              <a:rPr lang="pl-PL" dirty="0" err="1" smtClean="0"/>
              <a:t>Script</a:t>
            </a:r>
            <a:r>
              <a:rPr lang="pl-PL" dirty="0" smtClean="0"/>
              <a:t> Programmer</a:t>
            </a:r>
          </a:p>
          <a:p>
            <a:r>
              <a:rPr lang="pl-PL" dirty="0" err="1" smtClean="0"/>
              <a:t>Animation</a:t>
            </a:r>
            <a:r>
              <a:rPr lang="pl-PL" dirty="0" smtClean="0"/>
              <a:t> </a:t>
            </a:r>
            <a:r>
              <a:rPr lang="pl-PL" dirty="0" smtClean="0"/>
              <a:t>Programmer</a:t>
            </a:r>
          </a:p>
          <a:p>
            <a:r>
              <a:rPr lang="pl-PL" dirty="0" smtClean="0"/>
              <a:t>AI Programmer</a:t>
            </a:r>
          </a:p>
          <a:p>
            <a:r>
              <a:rPr lang="pl-PL" dirty="0" smtClean="0"/>
              <a:t>Network Programmer</a:t>
            </a:r>
          </a:p>
          <a:p>
            <a:r>
              <a:rPr lang="pl-PL" dirty="0" smtClean="0"/>
              <a:t>Tools/GUI Programmer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16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682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D:\Doc\Architektura gier video\GfxSrc\C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91486">
            <a:off x="6561631" y="4567864"/>
            <a:ext cx="3060700" cy="307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Praca</a:t>
            </a:r>
            <a:r>
              <a:rPr lang="pl-PL" dirty="0"/>
              <a:t> </a:t>
            </a:r>
            <a:r>
              <a:rPr lang="pl-PL" dirty="0" smtClean="0"/>
              <a:t>– Wymagania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/>
              <a:t>C/C++</a:t>
            </a:r>
          </a:p>
          <a:p>
            <a:r>
              <a:rPr lang="pl-PL" dirty="0" smtClean="0"/>
              <a:t>Inne języki: Java</a:t>
            </a:r>
            <a:r>
              <a:rPr lang="pl-PL" dirty="0" smtClean="0"/>
              <a:t>, </a:t>
            </a:r>
            <a:r>
              <a:rPr lang="pl-PL" dirty="0" err="1" smtClean="0"/>
              <a:t>Objective</a:t>
            </a:r>
            <a:r>
              <a:rPr lang="pl-PL" dirty="0" smtClean="0"/>
              <a:t>-C, Flash, HTML, CSS, </a:t>
            </a:r>
            <a:r>
              <a:rPr lang="pl-PL" dirty="0" err="1" smtClean="0"/>
              <a:t>JavaScript</a:t>
            </a:r>
            <a:endParaRPr lang="pl-PL" dirty="0" smtClean="0"/>
          </a:p>
          <a:p>
            <a:r>
              <a:rPr lang="pl-PL" dirty="0" smtClean="0"/>
              <a:t>Języki </a:t>
            </a:r>
            <a:r>
              <a:rPr lang="pl-PL" dirty="0" smtClean="0"/>
              <a:t>skryptowe: </a:t>
            </a:r>
            <a:r>
              <a:rPr lang="pl-PL" dirty="0" err="1" smtClean="0"/>
              <a:t>Lua</a:t>
            </a:r>
            <a:r>
              <a:rPr lang="pl-PL" dirty="0" smtClean="0"/>
              <a:t>, </a:t>
            </a:r>
            <a:r>
              <a:rPr lang="pl-PL" dirty="0" err="1" smtClean="0"/>
              <a:t>Python</a:t>
            </a:r>
            <a:endParaRPr lang="pl-PL" dirty="0" smtClean="0"/>
          </a:p>
          <a:p>
            <a:r>
              <a:rPr lang="pl-PL" dirty="0" smtClean="0"/>
              <a:t>Programowanie obiektowe</a:t>
            </a:r>
            <a:endParaRPr lang="pl-PL" dirty="0"/>
          </a:p>
          <a:p>
            <a:r>
              <a:rPr lang="pl-PL" dirty="0" smtClean="0"/>
              <a:t>GUI</a:t>
            </a:r>
            <a:r>
              <a:rPr lang="pl-PL" dirty="0"/>
              <a:t>: C#/.NET, MFC, </a:t>
            </a:r>
            <a:r>
              <a:rPr lang="pl-PL" dirty="0" err="1"/>
              <a:t>wxWidgets</a:t>
            </a:r>
            <a:r>
              <a:rPr lang="pl-PL" dirty="0"/>
              <a:t>, </a:t>
            </a:r>
            <a:r>
              <a:rPr lang="pl-PL" dirty="0" err="1"/>
              <a:t>Qt</a:t>
            </a:r>
            <a:r>
              <a:rPr lang="pl-PL" dirty="0"/>
              <a:t>, </a:t>
            </a:r>
            <a:r>
              <a:rPr lang="pl-PL" dirty="0" err="1"/>
              <a:t>WinAPI</a:t>
            </a:r>
            <a:endParaRPr lang="pl-PL" dirty="0"/>
          </a:p>
          <a:p>
            <a:r>
              <a:rPr lang="pl-PL" dirty="0" smtClean="0"/>
              <a:t>DirectX, </a:t>
            </a:r>
            <a:r>
              <a:rPr lang="pl-PL" dirty="0" err="1" smtClean="0"/>
              <a:t>OpenGL</a:t>
            </a:r>
            <a:endParaRPr lang="pl-PL" dirty="0" smtClean="0"/>
          </a:p>
          <a:p>
            <a:r>
              <a:rPr lang="pl-PL" dirty="0" smtClean="0"/>
              <a:t>Unity</a:t>
            </a:r>
            <a:r>
              <a:rPr lang="pl-PL" dirty="0"/>
              <a:t>, </a:t>
            </a:r>
            <a:r>
              <a:rPr lang="pl-PL" dirty="0" err="1"/>
              <a:t>Unreal</a:t>
            </a:r>
            <a:r>
              <a:rPr lang="pl-PL" dirty="0"/>
              <a:t> Engine</a:t>
            </a:r>
          </a:p>
          <a:p>
            <a:r>
              <a:rPr lang="pl-PL" dirty="0" smtClean="0"/>
              <a:t>Optymalizacja</a:t>
            </a:r>
            <a:r>
              <a:rPr lang="pl-PL" dirty="0"/>
              <a:t>, programowanie wielowątkowe</a:t>
            </a:r>
          </a:p>
          <a:p>
            <a:r>
              <a:rPr lang="pl-PL" dirty="0" smtClean="0"/>
              <a:t>Programowanie </a:t>
            </a:r>
            <a:r>
              <a:rPr lang="pl-PL" dirty="0"/>
              <a:t>sieciowe</a:t>
            </a:r>
          </a:p>
          <a:p>
            <a:r>
              <a:rPr lang="pl-PL" dirty="0" smtClean="0"/>
              <a:t>Systemy kontroli </a:t>
            </a:r>
            <a:r>
              <a:rPr lang="pl-PL" dirty="0" smtClean="0"/>
              <a:t>wersji: </a:t>
            </a:r>
            <a:r>
              <a:rPr lang="pl-PL" dirty="0" err="1" smtClean="0"/>
              <a:t>Perforce</a:t>
            </a:r>
            <a:r>
              <a:rPr lang="pl-PL" dirty="0"/>
              <a:t>, Git, </a:t>
            </a:r>
            <a:r>
              <a:rPr lang="pl-PL" dirty="0" smtClean="0"/>
              <a:t>SVN</a:t>
            </a:r>
            <a:endParaRPr lang="pl-PL" dirty="0"/>
          </a:p>
          <a:p>
            <a:endParaRPr lang="pl-PL" dirty="0"/>
          </a:p>
        </p:txBody>
      </p:sp>
      <p:sp>
        <p:nvSpPr>
          <p:cNvPr id="6" name="Symbol zastępczy zawartości 5"/>
          <p:cNvSpPr>
            <a:spLocks noGrp="1"/>
          </p:cNvSpPr>
          <p:nvPr>
            <p:ph sz="half" idx="2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l-PL" dirty="0"/>
              <a:t>Znajomość </a:t>
            </a:r>
            <a:r>
              <a:rPr lang="pl-PL" dirty="0" smtClean="0"/>
              <a:t>platform: </a:t>
            </a:r>
            <a:r>
              <a:rPr lang="pl-PL" dirty="0" err="1" smtClean="0"/>
              <a:t>iOS</a:t>
            </a:r>
            <a:r>
              <a:rPr lang="pl-PL" dirty="0"/>
              <a:t>, Android, X360, PS3, </a:t>
            </a:r>
            <a:r>
              <a:rPr lang="pl-PL" dirty="0" smtClean="0"/>
              <a:t>Linux, ...</a:t>
            </a:r>
            <a:endParaRPr lang="pl-PL" dirty="0" smtClean="0"/>
          </a:p>
          <a:p>
            <a:r>
              <a:rPr lang="pl-PL" dirty="0" smtClean="0"/>
              <a:t>Matematyka: </a:t>
            </a:r>
            <a:r>
              <a:rPr lang="pl-PL" dirty="0"/>
              <a:t>algebra, geometria</a:t>
            </a:r>
            <a:endParaRPr lang="pl-PL" dirty="0" smtClean="0"/>
          </a:p>
          <a:p>
            <a:r>
              <a:rPr lang="pl-PL" dirty="0" smtClean="0"/>
              <a:t>Metodyki </a:t>
            </a:r>
            <a:r>
              <a:rPr lang="pl-PL" dirty="0" smtClean="0"/>
              <a:t>Agile</a:t>
            </a:r>
            <a:endParaRPr lang="pl-PL" dirty="0"/>
          </a:p>
          <a:p>
            <a:r>
              <a:rPr lang="pl-PL" dirty="0" smtClean="0"/>
              <a:t>Pasja do gier</a:t>
            </a:r>
          </a:p>
          <a:p>
            <a:r>
              <a:rPr lang="pl-PL" dirty="0" smtClean="0"/>
              <a:t>Język angielski</a:t>
            </a:r>
          </a:p>
          <a:p>
            <a:r>
              <a:rPr lang="pl-PL" dirty="0" smtClean="0"/>
              <a:t>Doświadczenie: lata </a:t>
            </a:r>
            <a:r>
              <a:rPr lang="pl-PL" dirty="0"/>
              <a:t>w branży, ukończone </a:t>
            </a:r>
            <a:r>
              <a:rPr lang="pl-PL" dirty="0" smtClean="0"/>
              <a:t>gry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074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3429000"/>
            <a:ext cx="8229600" cy="2697163"/>
          </a:xfrm>
        </p:spPr>
        <p:txBody>
          <a:bodyPr/>
          <a:lstStyle/>
          <a:p>
            <a:pPr marL="0" indent="0" algn="ctr">
              <a:buNone/>
            </a:pPr>
            <a:r>
              <a:rPr lang="pl-PL" dirty="0" smtClean="0"/>
              <a:t>Pytania?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3CD218-131A-45E4-8C52-A6BE10D618A4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50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505</TotalTime>
  <Words>1042</Words>
  <Application>Microsoft Office PowerPoint</Application>
  <PresentationFormat>Pokaz na ekranie (4:3)</PresentationFormat>
  <Paragraphs>198</Paragraphs>
  <Slides>18</Slides>
  <Notes>13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18</vt:i4>
      </vt:variant>
    </vt:vector>
  </HeadingPairs>
  <TitlesOfParts>
    <vt:vector size="19" baseType="lpstr">
      <vt:lpstr>Motyw pakietu Office</vt:lpstr>
      <vt:lpstr>Architektura współczesnych gier video</vt:lpstr>
      <vt:lpstr>Agenda</vt:lpstr>
      <vt:lpstr>Gra</vt:lpstr>
      <vt:lpstr>Gra</vt:lpstr>
      <vt:lpstr>Silnik</vt:lpstr>
      <vt:lpstr>Elementy: Grafika</vt:lpstr>
      <vt:lpstr>Elementy: Fizyka</vt:lpstr>
      <vt:lpstr>Elementy: AI</vt:lpstr>
      <vt:lpstr>Elementy: Skrypty</vt:lpstr>
      <vt:lpstr>Elementy: Dźwięk, Sieć</vt:lpstr>
      <vt:lpstr>Elementy: Narzędzia</vt:lpstr>
      <vt:lpstr>Gra - Warstwy</vt:lpstr>
      <vt:lpstr>Gra - Warstwy</vt:lpstr>
      <vt:lpstr>Pętla gry</vt:lpstr>
      <vt:lpstr>Wydajność</vt:lpstr>
      <vt:lpstr>Praca – Stanowiska</vt:lpstr>
      <vt:lpstr>Praca – Wymagania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Architektura współczesnych gier video</dc:title>
  <dc:creator>Adam Sawicki</dc:creator>
  <cp:lastModifiedBy>Adam Sawicki</cp:lastModifiedBy>
  <cp:revision>126</cp:revision>
  <dcterms:created xsi:type="dcterms:W3CDTF">2014-12-01T20:46:57Z</dcterms:created>
  <dcterms:modified xsi:type="dcterms:W3CDTF">2014-12-08T21:40:28Z</dcterms:modified>
</cp:coreProperties>
</file>